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8" r:id="rId4"/>
  </p:sldMasterIdLst>
  <p:notesMasterIdLst>
    <p:notesMasterId r:id="rId9"/>
  </p:notesMasterIdLst>
  <p:sldIdLst>
    <p:sldId id="256" r:id="rId5"/>
    <p:sldId id="263" r:id="rId6"/>
    <p:sldId id="257"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5" d="100"/>
          <a:sy n="75" d="100"/>
        </p:scale>
        <p:origin x="4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yinna Nwauche" userId="683350f90fe3a4b3" providerId="LiveId" clId="{2F2A97DD-C453-43F4-A028-5183AF5C030E}"/>
    <pc:docChg chg="custSel modSld">
      <pc:chgData name="Enyinna Nwauche" userId="683350f90fe3a4b3" providerId="LiveId" clId="{2F2A97DD-C453-43F4-A028-5183AF5C030E}" dt="2022-10-13T14:40:18.098" v="63" actId="20577"/>
      <pc:docMkLst>
        <pc:docMk/>
      </pc:docMkLst>
      <pc:sldChg chg="addSp modSp mod modClrScheme chgLayout">
        <pc:chgData name="Enyinna Nwauche" userId="683350f90fe3a4b3" providerId="LiveId" clId="{2F2A97DD-C453-43F4-A028-5183AF5C030E}" dt="2022-10-13T14:40:18.098" v="63" actId="20577"/>
        <pc:sldMkLst>
          <pc:docMk/>
          <pc:sldMk cId="1703647972" sldId="256"/>
        </pc:sldMkLst>
        <pc:spChg chg="add mod ord">
          <ac:chgData name="Enyinna Nwauche" userId="683350f90fe3a4b3" providerId="LiveId" clId="{2F2A97DD-C453-43F4-A028-5183AF5C030E}" dt="2022-10-13T14:40:18.098" v="63" actId="20577"/>
          <ac:spMkLst>
            <pc:docMk/>
            <pc:sldMk cId="1703647972" sldId="256"/>
            <ac:spMk id="3" creationId="{BD00C50B-7D3A-458D-7C7A-06AEF034E8B2}"/>
          </ac:spMkLst>
        </pc:spChg>
        <pc:spChg chg="mod ord">
          <ac:chgData name="Enyinna Nwauche" userId="683350f90fe3a4b3" providerId="LiveId" clId="{2F2A97DD-C453-43F4-A028-5183AF5C030E}" dt="2022-10-13T14:39:35.394" v="1" actId="700"/>
          <ac:spMkLst>
            <pc:docMk/>
            <pc:sldMk cId="1703647972" sldId="256"/>
            <ac:spMk id="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15C5E-54FB-40FF-8EAC-99976613F907}" type="datetimeFigureOut">
              <a:rPr lang="en-ZA" smtClean="0"/>
              <a:t>2022/10/15</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AC4DB2-BDF7-4272-833C-C3E421338DF3}" type="slidenum">
              <a:rPr lang="en-ZA" smtClean="0"/>
              <a:t>‹#›</a:t>
            </a:fld>
            <a:endParaRPr lang="en-ZA"/>
          </a:p>
        </p:txBody>
      </p:sp>
    </p:spTree>
    <p:extLst>
      <p:ext uri="{BB962C8B-B14F-4D97-AF65-F5344CB8AC3E}">
        <p14:creationId xmlns:p14="http://schemas.microsoft.com/office/powerpoint/2010/main" val="1983402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6AD6EE87-EBD5-4F12-A48A-63ACA297AC8F}" type="datetimeFigureOut">
              <a:rPr lang="en-US" smtClean="0"/>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4454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CD73815-2707-4475-8F1A-B873CB631BB4}" type="datetimeFigureOut">
              <a:rPr lang="en-US" smtClean="0"/>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3646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A4AFB99-0EAB-4182-AFF8-E214C82A68F6}" type="datetimeFigureOut">
              <a:rPr lang="en-US" smtClean="0"/>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803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A5D3794B-289A-4A80-97D7-111025398D45}" type="datetimeFigureOut">
              <a:rPr lang="en-US" smtClean="0"/>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06228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4271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93C6A301-0538-44EC-B09D-202E1042A48B}" type="datetimeFigureOut">
              <a:rPr lang="en-US" smtClean="0"/>
              <a:t>10/15/2022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682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D789574A-8875-45EF-8EA2-3CAA0F7ABC4C}" type="datetimeFigureOut">
              <a:rPr lang="en-US" smtClean="0"/>
              <a:t>10/15/2022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176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67EF4D4C-5367-4C26-9E2B-D8088D7FCA81}" type="datetimeFigureOut">
              <a:rPr lang="en-US" smtClean="0"/>
              <a:t>10/15/2022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6673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10/15/2022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5313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10/15/2022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1808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10/15/2022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39915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10/15/2022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6726863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0" y="1"/>
            <a:ext cx="12192000" cy="2870200"/>
          </a:xfrm>
        </p:spPr>
        <p:txBody>
          <a:bodyPr>
            <a:normAutofit fontScale="90000"/>
          </a:bodyPr>
          <a:lstStyle/>
          <a:p>
            <a:pPr algn="ctr"/>
            <a:r>
              <a:rPr lang="en-US" sz="2800" b="1" i="1" dirty="0" smtClean="0">
                <a:solidFill>
                  <a:schemeClr val="accent1">
                    <a:lumMod val="75000"/>
                  </a:schemeClr>
                </a:solidFill>
                <a:latin typeface="Arial Rounded MT Bold" panose="020F0704030504030204" pitchFamily="34" charset="0"/>
              </a:rPr>
              <a:t>43RD   ASSOCIATION FOR THE STUDY OF RELIGIONIN SOUTHERN AFRICA (ASRSA) ANNUAL CONFERENCE 2002</a:t>
            </a:r>
            <a:br>
              <a:rPr lang="en-US" sz="2800" b="1" i="1" dirty="0" smtClean="0">
                <a:solidFill>
                  <a:schemeClr val="accent1">
                    <a:lumMod val="75000"/>
                  </a:schemeClr>
                </a:solidFill>
                <a:latin typeface="Arial Rounded MT Bold" panose="020F0704030504030204" pitchFamily="34" charset="0"/>
              </a:rPr>
            </a:br>
            <a:r>
              <a:rPr lang="en-US" sz="2800" b="1" i="1" dirty="0" smtClean="0">
                <a:solidFill>
                  <a:schemeClr val="accent1">
                    <a:lumMod val="75000"/>
                  </a:schemeClr>
                </a:solidFill>
                <a:latin typeface="Arial Rounded MT Bold" panose="020F0704030504030204" pitchFamily="34" charset="0"/>
              </a:rPr>
              <a:t>12-13 OCTOBER 2022</a:t>
            </a:r>
            <a:br>
              <a:rPr lang="en-US" sz="2800" b="1" i="1" dirty="0" smtClean="0">
                <a:solidFill>
                  <a:schemeClr val="accent1">
                    <a:lumMod val="75000"/>
                  </a:schemeClr>
                </a:solidFill>
                <a:latin typeface="Arial Rounded MT Bold" panose="020F0704030504030204" pitchFamily="34" charset="0"/>
              </a:rPr>
            </a:br>
            <a:r>
              <a:rPr lang="en-US" sz="2800" b="1" i="1" dirty="0">
                <a:solidFill>
                  <a:schemeClr val="accent1">
                    <a:lumMod val="75000"/>
                  </a:schemeClr>
                </a:solidFill>
                <a:latin typeface="Arial Rounded MT Bold" panose="020F0704030504030204" pitchFamily="34" charset="0"/>
              </a:rPr>
              <a:t/>
            </a:r>
            <a:br>
              <a:rPr lang="en-US" sz="2800" b="1" i="1" dirty="0">
                <a:solidFill>
                  <a:schemeClr val="accent1">
                    <a:lumMod val="75000"/>
                  </a:schemeClr>
                </a:solidFill>
                <a:latin typeface="Arial Rounded MT Bold" panose="020F0704030504030204" pitchFamily="34" charset="0"/>
              </a:rPr>
            </a:br>
            <a:r>
              <a:rPr lang="en-US" sz="2800" b="1" i="1" dirty="0" smtClean="0">
                <a:solidFill>
                  <a:schemeClr val="accent4">
                    <a:lumMod val="75000"/>
                  </a:schemeClr>
                </a:solidFill>
                <a:latin typeface="Arial Rounded MT Bold" panose="020F0704030504030204" pitchFamily="34" charset="0"/>
              </a:rPr>
              <a:t>PANEL 5: </a:t>
            </a:r>
            <a:br>
              <a:rPr lang="en-US" sz="2800" b="1" i="1" dirty="0" smtClean="0">
                <a:solidFill>
                  <a:schemeClr val="accent4">
                    <a:lumMod val="75000"/>
                  </a:schemeClr>
                </a:solidFill>
                <a:latin typeface="Arial Rounded MT Bold" panose="020F0704030504030204" pitchFamily="34" charset="0"/>
              </a:rPr>
            </a:br>
            <a:r>
              <a:rPr lang="en-US" sz="2800" b="1" i="1" dirty="0" smtClean="0">
                <a:solidFill>
                  <a:schemeClr val="accent4">
                    <a:lumMod val="75000"/>
                  </a:schemeClr>
                </a:solidFill>
                <a:latin typeface="Arial Rounded MT Bold" panose="020F0704030504030204" pitchFamily="34" charset="0"/>
              </a:rPr>
              <a:t>CRITICAL REFLECTIONS ON RASTAFARI IN AFRICA AS A FIELD OF INTERDISCIPLINARY STUDY</a:t>
            </a:r>
            <a:br>
              <a:rPr lang="en-US" sz="2800" b="1" i="1" dirty="0" smtClean="0">
                <a:solidFill>
                  <a:schemeClr val="accent4">
                    <a:lumMod val="75000"/>
                  </a:schemeClr>
                </a:solidFill>
                <a:latin typeface="Arial Rounded MT Bold" panose="020F0704030504030204" pitchFamily="34" charset="0"/>
              </a:rPr>
            </a:br>
            <a:r>
              <a:rPr lang="en-US" sz="2800" b="1" i="1" dirty="0" smtClean="0">
                <a:solidFill>
                  <a:schemeClr val="accent4">
                    <a:lumMod val="75000"/>
                  </a:schemeClr>
                </a:solidFill>
                <a:latin typeface="Arial Rounded MT Bold" panose="020F0704030504030204" pitchFamily="34" charset="0"/>
              </a:rPr>
              <a:t>13 0CTOBER</a:t>
            </a:r>
            <a:endParaRPr lang="en-ZA" sz="2800" b="1" i="1" dirty="0">
              <a:solidFill>
                <a:schemeClr val="accent4">
                  <a:lumMod val="75000"/>
                </a:schemeClr>
              </a:solidFill>
              <a:latin typeface="Arial Rounded MT Bold" panose="020F0704030504030204" pitchFamily="34" charset="0"/>
            </a:endParaRPr>
          </a:p>
        </p:txBody>
      </p:sp>
      <p:sp>
        <p:nvSpPr>
          <p:cNvPr id="3" name="Content Placeholder 2">
            <a:extLst>
              <a:ext uri="{FF2B5EF4-FFF2-40B4-BE49-F238E27FC236}">
                <a16:creationId xmlns:a16="http://schemas.microsoft.com/office/drawing/2014/main" id="{BD00C50B-7D3A-458D-7C7A-06AEF034E8B2}"/>
              </a:ext>
            </a:extLst>
          </p:cNvPr>
          <p:cNvSpPr>
            <a:spLocks noGrp="1"/>
          </p:cNvSpPr>
          <p:nvPr>
            <p:ph type="subTitle" idx="1"/>
          </p:nvPr>
        </p:nvSpPr>
        <p:spPr>
          <a:xfrm>
            <a:off x="0" y="3009900"/>
            <a:ext cx="12192000" cy="2844800"/>
          </a:xfrm>
        </p:spPr>
        <p:txBody>
          <a:bodyPr>
            <a:normAutofit fontScale="92500" lnSpcReduction="10000"/>
          </a:bodyPr>
          <a:lstStyle/>
          <a:p>
            <a:pPr marL="0" indent="0">
              <a:buNone/>
            </a:pPr>
            <a:endParaRPr lang="en-ZA" dirty="0" smtClean="0"/>
          </a:p>
          <a:p>
            <a:pPr marL="0" indent="0">
              <a:buNone/>
            </a:pPr>
            <a:r>
              <a:rPr lang="en-ZA" b="1" dirty="0" smtClean="0">
                <a:latin typeface="Arial Rounded MT Bold" panose="020F0704030504030204" pitchFamily="34" charset="0"/>
              </a:rPr>
              <a:t>RASTAFARI</a:t>
            </a:r>
            <a:r>
              <a:rPr lang="en-ZA" b="1" dirty="0">
                <a:latin typeface="Arial Rounded MT Bold" panose="020F0704030504030204" pitchFamily="34" charset="0"/>
              </a:rPr>
              <a:t>: THE STATE AND THE LAW IN </a:t>
            </a:r>
            <a:r>
              <a:rPr lang="en-ZA" b="1" dirty="0" smtClean="0">
                <a:latin typeface="Arial Rounded MT Bold" panose="020F0704030504030204" pitchFamily="34" charset="0"/>
              </a:rPr>
              <a:t>AFRICA</a:t>
            </a:r>
          </a:p>
          <a:p>
            <a:pPr marL="0" indent="0">
              <a:buNone/>
            </a:pPr>
            <a:endParaRPr lang="en-US" b="1" dirty="0">
              <a:latin typeface="Arial Rounded MT Bold" panose="020F0704030504030204" pitchFamily="34" charset="0"/>
            </a:endParaRPr>
          </a:p>
          <a:p>
            <a:pPr marL="0" indent="0">
              <a:buNone/>
            </a:pPr>
            <a:r>
              <a:rPr lang="en-US" b="1" dirty="0" smtClean="0">
                <a:latin typeface="Arial Rounded MT Bold" panose="020F0704030504030204" pitchFamily="34" charset="0"/>
              </a:rPr>
              <a:t>ES NWAUCHE</a:t>
            </a:r>
          </a:p>
          <a:p>
            <a:pPr marL="0" indent="0">
              <a:buNone/>
            </a:pPr>
            <a:r>
              <a:rPr lang="en-US" b="1" dirty="0" smtClean="0">
                <a:latin typeface="Arial Rounded MT Bold" panose="020F0704030504030204" pitchFamily="34" charset="0"/>
              </a:rPr>
              <a:t>Professor of Law</a:t>
            </a:r>
          </a:p>
          <a:p>
            <a:pPr marL="0" indent="0">
              <a:buNone/>
            </a:pPr>
            <a:r>
              <a:rPr lang="en-US" b="1" dirty="0" smtClean="0">
                <a:latin typeface="Arial Rounded MT Bold" panose="020F0704030504030204" pitchFamily="34" charset="0"/>
              </a:rPr>
              <a:t>Nelson Mandela School of Law</a:t>
            </a:r>
          </a:p>
          <a:p>
            <a:pPr marL="0" indent="0">
              <a:buNone/>
            </a:pPr>
            <a:r>
              <a:rPr lang="en-US" b="1" dirty="0" smtClean="0">
                <a:latin typeface="Arial Rounded MT Bold" panose="020F0704030504030204" pitchFamily="34" charset="0"/>
              </a:rPr>
              <a:t>University of Fort Hare</a:t>
            </a:r>
          </a:p>
          <a:p>
            <a:pPr marL="0" indent="0">
              <a:buNone/>
            </a:pPr>
            <a:endParaRPr lang="en-ZA" b="1" dirty="0"/>
          </a:p>
          <a:p>
            <a:endParaRPr lang="en-ZA" b="1" dirty="0"/>
          </a:p>
          <a:p>
            <a:endParaRPr lang="en-ZA"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4806" y="5651500"/>
            <a:ext cx="2047194" cy="12065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70364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pPr algn="ctr"/>
            <a:r>
              <a:rPr lang="en-US" b="1" dirty="0" smtClean="0">
                <a:latin typeface="Arial Rounded MT Bold" panose="020F0704030504030204" pitchFamily="34" charset="0"/>
              </a:rPr>
              <a:t>ABSTRACT</a:t>
            </a:r>
            <a:endParaRPr lang="en-ZA" b="1" dirty="0">
              <a:latin typeface="Arial Rounded MT Bold" panose="020F0704030504030204" pitchFamily="34" charset="0"/>
            </a:endParaRPr>
          </a:p>
        </p:txBody>
      </p:sp>
      <p:sp>
        <p:nvSpPr>
          <p:cNvPr id="3" name="Content Placeholder 2"/>
          <p:cNvSpPr>
            <a:spLocks noGrp="1"/>
          </p:cNvSpPr>
          <p:nvPr>
            <p:ph idx="1"/>
          </p:nvPr>
        </p:nvSpPr>
        <p:spPr>
          <a:xfrm>
            <a:off x="0" y="1066800"/>
            <a:ext cx="12192000" cy="5791199"/>
          </a:xfrm>
        </p:spPr>
        <p:txBody>
          <a:bodyPr>
            <a:normAutofit fontScale="92500" lnSpcReduction="10000"/>
          </a:bodyPr>
          <a:lstStyle/>
          <a:p>
            <a:pPr marL="0" indent="0" algn="ctr">
              <a:buNone/>
            </a:pPr>
            <a:r>
              <a:rPr lang="en-US" sz="3900" b="1" smtClean="0"/>
              <a:t>RASTAFARI </a:t>
            </a:r>
            <a:r>
              <a:rPr lang="en-US" sz="3900" b="1" dirty="0"/>
              <a:t>THE STATE AND LAW IN AFRICA</a:t>
            </a:r>
            <a:endParaRPr lang="en-ZA" sz="3900" dirty="0"/>
          </a:p>
          <a:p>
            <a:pPr marL="0" indent="0" algn="just">
              <a:buNone/>
            </a:pPr>
            <a:r>
              <a:rPr lang="en-US" dirty="0"/>
              <a:t>  </a:t>
            </a:r>
            <a:endParaRPr lang="en-ZA" dirty="0"/>
          </a:p>
          <a:p>
            <a:pPr marL="0" indent="0" algn="just">
              <a:buNone/>
            </a:pPr>
            <a:r>
              <a:rPr lang="en-US" dirty="0"/>
              <a:t>This chapter evaluates the extent to which Rastafari litigation and jurisprudence is a test of the commitment of African States to religious freedom and equality. Increasingly successful judicial accommodation and/or deference to Rastafari identity in different African States in terms of the criminalization of the possession use and cultivation of Cannabis for ritual purposes and compliance by Rastafari youth with School uniform and appearance policies is welcome. However these victories mask the difficulties that face  liberal African ‘de Facto’ religious States as they grapple with the challenges of public multiple and diverse claims to religious freedom and equality. These difficulties include a retreat into ‘neutral’ principles such as ‘privacy’ to protect the religious freedom of ‘Rastafari’ and other minority religions as well as the pragmatic; unprincipled and often oscillating ‘standards’ by which African judiciaries evaluate legislation, principles, standards and policies that burden Rastafari. This chapter will demonstrate that what appears as ‘judicial’ victories largely ring hollow in the ordinary and bureaucratic lives of Rastafari. </a:t>
            </a:r>
            <a:endParaRPr lang="en-ZA" dirty="0"/>
          </a:p>
          <a:p>
            <a:pPr marL="0" indent="0">
              <a:buNone/>
            </a:pPr>
            <a:endParaRPr lang="en-ZA" dirty="0"/>
          </a:p>
        </p:txBody>
      </p:sp>
    </p:spTree>
    <p:extLst>
      <p:ext uri="{BB962C8B-B14F-4D97-AF65-F5344CB8AC3E}">
        <p14:creationId xmlns:p14="http://schemas.microsoft.com/office/powerpoint/2010/main" val="257436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11199"/>
          </a:xfrm>
        </p:spPr>
        <p:txBody>
          <a:bodyPr/>
          <a:lstStyle/>
          <a:p>
            <a:pPr algn="ctr"/>
            <a:r>
              <a:rPr lang="en-US" dirty="0" smtClean="0">
                <a:latin typeface="Arial Rounded MT Bold" panose="020F0704030504030204" pitchFamily="34" charset="0"/>
              </a:rPr>
              <a:t>OVERVIEW </a:t>
            </a:r>
            <a:endParaRPr lang="en-ZA" dirty="0">
              <a:latin typeface="Arial Rounded MT Bold" panose="020F0704030504030204" pitchFamily="34" charset="0"/>
            </a:endParaRPr>
          </a:p>
        </p:txBody>
      </p:sp>
      <p:sp>
        <p:nvSpPr>
          <p:cNvPr id="3" name="Content Placeholder 2"/>
          <p:cNvSpPr>
            <a:spLocks noGrp="1"/>
          </p:cNvSpPr>
          <p:nvPr>
            <p:ph idx="1"/>
          </p:nvPr>
        </p:nvSpPr>
        <p:spPr>
          <a:xfrm>
            <a:off x="0" y="711200"/>
            <a:ext cx="12192000" cy="6146800"/>
          </a:xfrm>
        </p:spPr>
        <p:txBody>
          <a:bodyPr>
            <a:normAutofit fontScale="92500" lnSpcReduction="10000"/>
          </a:bodyPr>
          <a:lstStyle/>
          <a:p>
            <a:pPr algn="just"/>
            <a:r>
              <a:rPr lang="en-US" sz="3000" dirty="0" smtClean="0">
                <a:latin typeface="Arial Rounded MT Bold" panose="020F0704030504030204" pitchFamily="34" charset="0"/>
              </a:rPr>
              <a:t>INTRODUCTION</a:t>
            </a:r>
          </a:p>
          <a:p>
            <a:pPr marL="0" indent="0" algn="just">
              <a:buNone/>
            </a:pPr>
            <a:endParaRPr lang="en-US" sz="3000" dirty="0" smtClean="0">
              <a:latin typeface="Arial Rounded MT Bold" panose="020F0704030504030204" pitchFamily="34" charset="0"/>
            </a:endParaRPr>
          </a:p>
          <a:p>
            <a:pPr algn="just"/>
            <a:r>
              <a:rPr lang="en-US" sz="3000" dirty="0" smtClean="0">
                <a:latin typeface="Arial Rounded MT Bold" panose="020F0704030504030204" pitchFamily="34" charset="0"/>
              </a:rPr>
              <a:t>THE POLITICS AND CONSTRUCTION OF RELIGIOUS MINORITIES IN AFRICAN STATES</a:t>
            </a:r>
          </a:p>
          <a:p>
            <a:pPr marL="0" indent="0" algn="just">
              <a:buNone/>
            </a:pPr>
            <a:endParaRPr lang="en-US" sz="3000" dirty="0" smtClean="0">
              <a:latin typeface="Arial Rounded MT Bold" panose="020F0704030504030204" pitchFamily="34" charset="0"/>
            </a:endParaRPr>
          </a:p>
          <a:p>
            <a:pPr algn="just"/>
            <a:r>
              <a:rPr lang="en-US" sz="3000" dirty="0" smtClean="0">
                <a:latin typeface="Arial Rounded MT Bold" panose="020F0704030504030204" pitchFamily="34" charset="0"/>
              </a:rPr>
              <a:t>THE RASTAFARI AS A CULTURAL AND RELIGIOUS COMMUNITY</a:t>
            </a:r>
          </a:p>
          <a:p>
            <a:pPr marL="0" indent="0" algn="just">
              <a:buNone/>
            </a:pPr>
            <a:endParaRPr lang="en-US" sz="3000" dirty="0" smtClean="0">
              <a:latin typeface="Arial Rounded MT Bold" panose="020F0704030504030204" pitchFamily="34" charset="0"/>
            </a:endParaRPr>
          </a:p>
          <a:p>
            <a:pPr algn="just"/>
            <a:r>
              <a:rPr lang="en-US" sz="3000" dirty="0" smtClean="0">
                <a:latin typeface="Arial Rounded MT Bold" panose="020F0704030504030204" pitchFamily="34" charset="0"/>
              </a:rPr>
              <a:t>RECENT JUDICIAL VICTORIES IN AFRICAN STATES AFFIRMING RASTAFARI IDENTITIES AND PRACTICES</a:t>
            </a:r>
          </a:p>
          <a:p>
            <a:pPr marL="0" indent="0" algn="just">
              <a:buNone/>
            </a:pPr>
            <a:endParaRPr lang="en-US" sz="3000" dirty="0" smtClean="0">
              <a:latin typeface="Arial Rounded MT Bold" panose="020F0704030504030204" pitchFamily="34" charset="0"/>
            </a:endParaRPr>
          </a:p>
          <a:p>
            <a:pPr lvl="1" algn="just"/>
            <a:r>
              <a:rPr lang="en-US" sz="3000" dirty="0" smtClean="0">
                <a:latin typeface="Arial Rounded MT Bold" panose="020F0704030504030204" pitchFamily="34" charset="0"/>
              </a:rPr>
              <a:t>SCHOOL AND WORKPLACE ACCOMMODATION</a:t>
            </a:r>
          </a:p>
          <a:p>
            <a:pPr lvl="1" algn="just"/>
            <a:r>
              <a:rPr lang="en-US" sz="3000" dirty="0" smtClean="0">
                <a:latin typeface="Arial Rounded MT Bold" panose="020F0704030504030204" pitchFamily="34" charset="0"/>
              </a:rPr>
              <a:t>POSSESSION AND USE OF CANNABIS</a:t>
            </a:r>
          </a:p>
          <a:p>
            <a:pPr marL="457200" lvl="1" indent="0" algn="just">
              <a:buNone/>
            </a:pPr>
            <a:endParaRPr lang="en-US" sz="3000" dirty="0" smtClean="0">
              <a:latin typeface="Arial Rounded MT Bold" panose="020F0704030504030204" pitchFamily="34" charset="0"/>
            </a:endParaRPr>
          </a:p>
          <a:p>
            <a:pPr algn="just"/>
            <a:r>
              <a:rPr lang="en-US" sz="3000" dirty="0" smtClean="0">
                <a:latin typeface="Arial Rounded MT Bold" panose="020F0704030504030204" pitchFamily="34" charset="0"/>
              </a:rPr>
              <a:t>CONCLUSION </a:t>
            </a:r>
            <a:endParaRPr lang="en-US" sz="3000" dirty="0" smtClean="0">
              <a:latin typeface="Arial Rounded MT Bold" panose="020F0704030504030204" pitchFamily="34" charset="0"/>
            </a:endParaRPr>
          </a:p>
          <a:p>
            <a:pPr algn="just"/>
            <a:endParaRPr lang="en-US" sz="4000" dirty="0">
              <a:latin typeface="Arial Rounded MT Bold" panose="020F0704030504030204" pitchFamily="34" charset="0"/>
            </a:endParaRPr>
          </a:p>
          <a:p>
            <a:pPr marL="0" indent="0" algn="ctr">
              <a:buNone/>
            </a:pPr>
            <a:endParaRPr lang="en-ZA" sz="4000" dirty="0">
              <a:latin typeface="Arial Rounded MT Bold" panose="020F070403050403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7000" y="6032500"/>
            <a:ext cx="1711036" cy="8255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92742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3687891"/>
          </a:xfrm>
        </p:spPr>
        <p:txBody>
          <a:bodyPr/>
          <a:lstStyle/>
          <a:p>
            <a:r>
              <a:rPr lang="en-US">
                <a:latin typeface="Arial Rounded MT Bold" panose="020F0704030504030204" pitchFamily="34" charset="0"/>
              </a:rPr>
              <a:t>                   </a:t>
            </a:r>
            <a:endParaRPr lang="en-ZA" dirty="0">
              <a:latin typeface="Arial Rounded MT Bold" panose="020F070403050403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9740" y="1729259"/>
            <a:ext cx="6252519" cy="2900184"/>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410235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AC822DC642644F94978CBEB8F6094B" ma:contentTypeVersion="9" ma:contentTypeDescription="Create a new document." ma:contentTypeScope="" ma:versionID="933b5ff05cd7a64111e009539b9f1a59">
  <xsd:schema xmlns:xsd="http://www.w3.org/2001/XMLSchema" xmlns:xs="http://www.w3.org/2001/XMLSchema" xmlns:p="http://schemas.microsoft.com/office/2006/metadata/properties" xmlns:ns3="bfd7b122-4b0b-40e0-a2c3-5bc360aa713d" targetNamespace="http://schemas.microsoft.com/office/2006/metadata/properties" ma:root="true" ma:fieldsID="7b5ed50a298c0db34748ac4c5be5cab8" ns3:_="">
    <xsd:import namespace="bfd7b122-4b0b-40e0-a2c3-5bc360aa713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7b122-4b0b-40e0-a2c3-5bc360aa71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AEC499-BB64-4C09-AAE3-780BF2CE795B}">
  <ds:schemaRefs>
    <ds:schemaRef ds:uri="http://schemas.microsoft.com/sharepoint/v3/contenttype/forms"/>
  </ds:schemaRefs>
</ds:datastoreItem>
</file>

<file path=customXml/itemProps2.xml><?xml version="1.0" encoding="utf-8"?>
<ds:datastoreItem xmlns:ds="http://schemas.openxmlformats.org/officeDocument/2006/customXml" ds:itemID="{3D88B194-8CB8-4E38-9FD5-22EBD4336E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d7b122-4b0b-40e0-a2c3-5bc360aa71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84D112-44AC-41C5-976E-AE577C1F7EA1}">
  <ds:schemaRefs>
    <ds:schemaRef ds:uri="http://purl.org/dc/terms/"/>
    <ds:schemaRef ds:uri="http://schemas.microsoft.com/office/2006/metadata/properties"/>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bfd7b122-4b0b-40e0-a2c3-5bc360aa713d"/>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2513</TotalTime>
  <Words>299</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43RD   ASSOCIATION FOR THE STUDY OF RELIGIONIN SOUTHERN AFRICA (ASRSA) ANNUAL CONFERENCE 2002 12-13 OCTOBER 2022  PANEL 5:  CRITICAL REFLECTIONS ON RASTAFARI IN AFRICA AS A FIELD OF INTERDISCIPLINARY STUDY 13 0CTOBER</vt:lpstr>
      <vt:lpstr>ABSTRACT</vt:lpstr>
      <vt:lpstr>OVERVIEW </vt:lpstr>
      <vt:lpstr>                   </vt:lpstr>
    </vt:vector>
  </TitlesOfParts>
  <Company>University of Fort Hare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Author</cp:lastModifiedBy>
  <cp:revision>47</cp:revision>
  <dcterms:created xsi:type="dcterms:W3CDTF">2020-11-24T19:26:24Z</dcterms:created>
  <dcterms:modified xsi:type="dcterms:W3CDTF">2022-10-15T11:55:49Z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0x01010098AC822DC642644F94978CBEB8F6094B</vt:lpwstr>
  </property>
</Properties>
</file>